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71" r:id="rId5"/>
    <p:sldId id="260" r:id="rId6"/>
    <p:sldId id="276" r:id="rId7"/>
    <p:sldId id="274" r:id="rId8"/>
    <p:sldId id="262" r:id="rId9"/>
    <p:sldId id="275" r:id="rId10"/>
    <p:sldId id="266" r:id="rId11"/>
    <p:sldId id="267" r:id="rId12"/>
    <p:sldId id="268" r:id="rId13"/>
    <p:sldId id="269" r:id="rId14"/>
    <p:sldId id="270" r:id="rId15"/>
    <p:sldId id="277" r:id="rId16"/>
    <p:sldId id="278" r:id="rId17"/>
    <p:sldId id="279" r:id="rId18"/>
    <p:sldId id="280" r:id="rId19"/>
    <p:sldId id="281" r:id="rId20"/>
    <p:sldId id="265" r:id="rId21"/>
    <p:sldId id="282" r:id="rId22"/>
    <p:sldId id="284" r:id="rId23"/>
    <p:sldId id="283" r:id="rId24"/>
    <p:sldId id="286" r:id="rId25"/>
    <p:sldId id="287" r:id="rId2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09B"/>
    <a:srgbClr val="6B93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7" autoAdjust="0"/>
    <p:restoredTop sz="94660"/>
  </p:normalViewPr>
  <p:slideViewPr>
    <p:cSldViewPr>
      <p:cViewPr varScale="1">
        <p:scale>
          <a:sx n="104" d="100"/>
          <a:sy n="104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85809F1-8941-4A94-A43B-31D9292DB177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C236568-0C4F-4E5F-A1D2-9108979E5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8E887AB-8BBF-49FC-A6D6-ACD10116DD44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61E789F-500D-4FE1-9198-ED615D606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56D-5142-4FD1-8FB4-171089624B8C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84163" y="1906542"/>
            <a:ext cx="8576373" cy="137411"/>
            <a:chOff x="284163" y="1906542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906542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906542"/>
              <a:ext cx="1600200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906542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2">
                    <a:lumMod val="90000"/>
                  </a:schemeClr>
                </a:solidFill>
                <a:sym typeface="Wingdings"/>
              </a:rPr>
              <a:t></a:t>
            </a:r>
            <a:endParaRPr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rgbClr val="252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rgbClr val="25273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rgbClr val="D6D0C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BC7-4C6F-430A-8F0F-BD74556CED33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C226-572E-40AF-A5C1-0131393CD718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EBAF-890E-48B7-84AD-BDAD5893D992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EBAF-890E-48B7-84AD-BDAD5893D992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EBAF-890E-48B7-84AD-BDAD5893D992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709-D488-449F-8982-B7334AA09AC6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109F-952B-44BB-A493-2C3375DB9F36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6DE-9425-498D-8BCA-1CA572298337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EBAF-890E-48B7-84AD-BDAD5893D992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84163" y="1906542"/>
            <a:ext cx="8576373" cy="137411"/>
            <a:chOff x="284163" y="1906542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906542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906542"/>
              <a:ext cx="1600200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906542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>
                <a:solidFill>
                  <a:srgbClr val="2527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3429001"/>
            <a:ext cx="8574087" cy="2841012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84163" y="6263389"/>
            <a:ext cx="8576373" cy="137411"/>
            <a:chOff x="284163" y="6263389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6263389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6263389"/>
              <a:ext cx="1600200" cy="13741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6263389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29600" y="35052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0"/>
            <a:ext cx="7772400" cy="152400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rgbClr val="252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029200"/>
            <a:ext cx="7735824" cy="123444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rgbClr val="25273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A0F-4E96-4BE8-ACA5-FEE1A1285FF7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EBAF-890E-48B7-84AD-BDAD5893D992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>
                <a:solidFill>
                  <a:srgbClr val="2527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2527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E4A3-8565-4E84-A336-C68AA6279A61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F356-44F0-439F-9BB2-78CB16F8C6A0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B074-BE30-4A76-89FD-71CB06E978BB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A8A9-5CC8-49E8-AEB1-8814DE4731BB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163" y="452718"/>
            <a:ext cx="1600200" cy="137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885174" y="452718"/>
            <a:ext cx="2743200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626864" y="452718"/>
            <a:ext cx="4233672" cy="137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752600"/>
            <a:ext cx="855345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3DEEBAF-890E-48B7-84AD-BDAD5893D992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F82EFA-3F2A-47E9-9F08-85E46CA5A5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Tx/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tx1">
            <a:lumMod val="65000"/>
            <a:lumOff val="3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Multi-Label Active Learning for Text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err="1" smtClean="0"/>
              <a:t>Bishan</a:t>
            </a:r>
            <a:r>
              <a:rPr lang="en-US" sz="2600" dirty="0" smtClean="0"/>
              <a:t> yang, Juan-Tao Sun, </a:t>
            </a:r>
            <a:r>
              <a:rPr lang="en-US" sz="2600" dirty="0" err="1" smtClean="0"/>
              <a:t>Tengjiao</a:t>
            </a:r>
            <a:r>
              <a:rPr lang="en-US" sz="2600" dirty="0" smtClean="0"/>
              <a:t> Wang, </a:t>
            </a:r>
            <a:r>
              <a:rPr lang="en-US" sz="2600" dirty="0" err="1" smtClean="0"/>
              <a:t>Zheng</a:t>
            </a:r>
            <a:r>
              <a:rPr lang="en-US" sz="2600" dirty="0" smtClean="0"/>
              <a:t> Chen</a:t>
            </a:r>
          </a:p>
          <a:p>
            <a:r>
              <a:rPr lang="en-US" sz="2600" dirty="0" smtClean="0"/>
              <a:t>KDD’ 09</a:t>
            </a:r>
          </a:p>
          <a:p>
            <a:r>
              <a:rPr lang="en-US" dirty="0" smtClean="0"/>
              <a:t>Supervisor: </a:t>
            </a:r>
            <a:r>
              <a:rPr lang="en-US" dirty="0" err="1" smtClean="0"/>
              <a:t>Koh</a:t>
            </a:r>
            <a:r>
              <a:rPr lang="en-US" dirty="0" smtClean="0"/>
              <a:t> </a:t>
            </a:r>
            <a:r>
              <a:rPr lang="en-US" dirty="0" err="1" smtClean="0"/>
              <a:t>Jia</a:t>
            </a:r>
            <a:r>
              <a:rPr lang="en-US" dirty="0" smtClean="0"/>
              <a:t>-Ling </a:t>
            </a:r>
          </a:p>
          <a:p>
            <a:r>
              <a:rPr lang="en-US" dirty="0" smtClean="0"/>
              <a:t>  Presenter: Nonhlanhla </a:t>
            </a:r>
            <a:r>
              <a:rPr lang="en-US" dirty="0" err="1" smtClean="0"/>
              <a:t>Shongwe</a:t>
            </a:r>
            <a:endParaRPr lang="en-US" dirty="0" smtClean="0"/>
          </a:p>
          <a:p>
            <a:r>
              <a:rPr lang="en-US" dirty="0" smtClean="0"/>
              <a:t>           Date: 16-08-2010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framework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Optimization problem can be divided into two parts </a:t>
            </a:r>
          </a:p>
          <a:p>
            <a:pPr lvl="1"/>
            <a:r>
              <a:rPr lang="en-US" smtClean="0"/>
              <a:t>How to measure the loss reduction </a:t>
            </a:r>
          </a:p>
          <a:p>
            <a:pPr lvl="1"/>
            <a:r>
              <a:rPr lang="en-US" smtClean="0"/>
              <a:t>How to provide a good probability estimation</a:t>
            </a:r>
          </a:p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157192"/>
            <a:ext cx="8229600" cy="99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3635896" y="3573016"/>
            <a:ext cx="5508104" cy="2232248"/>
            <a:chOff x="3635896" y="3573016"/>
            <a:chExt cx="5508104" cy="2232248"/>
          </a:xfrm>
        </p:grpSpPr>
        <p:sp>
          <p:nvSpPr>
            <p:cNvPr id="5" name="Cloud Callout 4"/>
            <p:cNvSpPr/>
            <p:nvPr/>
          </p:nvSpPr>
          <p:spPr>
            <a:xfrm>
              <a:off x="3635896" y="3789040"/>
              <a:ext cx="2088232" cy="1080120"/>
            </a:xfrm>
            <a:prstGeom prst="cloudCallout">
              <a:avLst>
                <a:gd name="adj1" fmla="val 19587"/>
                <a:gd name="adj2" fmla="val 6901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Loss reduction</a:t>
              </a:r>
              <a:endParaRPr lang="en-US" dirty="0"/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7092280" y="3573016"/>
              <a:ext cx="2051720" cy="1296144"/>
            </a:xfrm>
            <a:prstGeom prst="cloudCallout">
              <a:avLst>
                <a:gd name="adj1" fmla="val -38661"/>
                <a:gd name="adj2" fmla="val 63586"/>
              </a:avLst>
            </a:prstGeom>
            <a:ln>
              <a:solidFill>
                <a:srgbClr val="528A0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Probability estimation</a:t>
              </a:r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923928" y="5085184"/>
              <a:ext cx="2448272" cy="720080"/>
              <a:chOff x="3923928" y="5085184"/>
              <a:chExt cx="2448272" cy="72008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3563888" y="5445224"/>
                <a:ext cx="72008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923928" y="5085184"/>
                <a:ext cx="2448272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6012160" y="5445224"/>
                <a:ext cx="72008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>
              <a:off x="3923928" y="5805264"/>
              <a:ext cx="244827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400800" y="5085184"/>
              <a:ext cx="1339552" cy="20216"/>
            </a:xfrm>
            <a:prstGeom prst="line">
              <a:avLst/>
            </a:prstGeom>
            <a:ln>
              <a:solidFill>
                <a:srgbClr val="528A0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6400800" y="5085184"/>
              <a:ext cx="1339552" cy="720080"/>
              <a:chOff x="6516216" y="5085184"/>
              <a:chExt cx="1296144" cy="72008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7452320" y="5445224"/>
                <a:ext cx="72008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0800000">
                <a:off x="6516216" y="5805264"/>
                <a:ext cx="129614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6156176" y="5445224"/>
                <a:ext cx="72008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framework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How to measure the loss reduction?</a:t>
            </a:r>
          </a:p>
          <a:p>
            <a:pPr lvl="2"/>
            <a:r>
              <a:rPr lang="en-US" dirty="0" smtClean="0"/>
              <a:t>Loss of the classifier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 Measure the model loss by the size of version space of a binary SVM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W denotes the parameter space. The size of the version space is defined as the surface area of the </a:t>
            </a:r>
            <a:r>
              <a:rPr lang="en-US" dirty="0" err="1" smtClean="0"/>
              <a:t>hypersphere</a:t>
            </a:r>
            <a:r>
              <a:rPr lang="en-US" dirty="0" smtClean="0"/>
              <a:t> ||W|| = 1 in W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0543" b="13870"/>
          <a:stretch>
            <a:fillRect/>
          </a:stretch>
        </p:blipFill>
        <p:spPr bwMode="auto">
          <a:xfrm>
            <a:off x="1524000" y="2514600"/>
            <a:ext cx="45661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793557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framework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r>
              <a:rPr lang="en-US" dirty="0" smtClean="0"/>
              <a:t>How to measure the loss reduction?</a:t>
            </a:r>
          </a:p>
          <a:p>
            <a:pPr lvl="1"/>
            <a:r>
              <a:rPr lang="en-US" dirty="0" smtClean="0"/>
              <a:t>With version space, the loss reduction rate can be approximated by using the SVM output margin</a:t>
            </a:r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 t="10007" b="8776"/>
          <a:stretch>
            <a:fillRect/>
          </a:stretch>
        </p:blipFill>
        <p:spPr bwMode="auto">
          <a:xfrm>
            <a:off x="609600" y="3352800"/>
            <a:ext cx="78488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27584" y="4437112"/>
          <a:ext cx="8064896" cy="2160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713"/>
                <a:gridCol w="6731183"/>
              </a:tblGrid>
              <a:tr h="1000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r>
                        <a:rPr lang="en-US" baseline="0" dirty="0" smtClean="0"/>
                        <a:t> on binary classifier built on D</a:t>
                      </a:r>
                      <a:r>
                        <a:rPr lang="en-US" sz="1100" baseline="0" dirty="0" smtClean="0"/>
                        <a:t>l</a:t>
                      </a:r>
                      <a:r>
                        <a:rPr lang="en-US" baseline="0" dirty="0" smtClean="0"/>
                        <a:t> associated with class </a:t>
                      </a:r>
                      <a:r>
                        <a:rPr lang="en-US" baseline="0" dirty="0" err="1" smtClean="0"/>
                        <a:t>i</a:t>
                      </a:r>
                      <a:endParaRPr lang="en-US" i="1" dirty="0"/>
                    </a:p>
                  </a:txBody>
                  <a:tcPr/>
                </a:tc>
              </a:tr>
              <a:tr h="5797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of the version</a:t>
                      </a:r>
                      <a:r>
                        <a:rPr lang="en-US" baseline="0" dirty="0" smtClean="0"/>
                        <a:t> space for classifier </a:t>
                      </a:r>
                      <a:endParaRPr lang="en-US" dirty="0"/>
                    </a:p>
                  </a:txBody>
                  <a:tcPr/>
                </a:tc>
              </a:tr>
              <a:tr h="5797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 x belongs</a:t>
                      </a:r>
                      <a:r>
                        <a:rPr lang="en-US" baseline="0" dirty="0" smtClean="0"/>
                        <a:t> to class 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 , then y = 1 otherwise y = 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45224"/>
            <a:ext cx="5355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09120"/>
            <a:ext cx="1085850" cy="733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445224"/>
            <a:ext cx="704850" cy="5036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6093296"/>
            <a:ext cx="457200" cy="4274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framework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measure the loss reduction?</a:t>
            </a:r>
          </a:p>
          <a:p>
            <a:pPr lvl="1"/>
            <a:r>
              <a:rPr lang="en-US" dirty="0" smtClean="0"/>
              <a:t>Maximize the sum of the loss reduction of all binary classifiers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3312368" cy="149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 rot="10800000">
            <a:off x="395536" y="4553744"/>
            <a:ext cx="4464496" cy="2043608"/>
          </a:xfrm>
          <a:prstGeom prst="cloudCallout">
            <a:avLst>
              <a:gd name="adj1" fmla="val -40578"/>
              <a:gd name="adj2" fmla="val 72012"/>
            </a:avLst>
          </a:prstGeom>
          <a:ln>
            <a:solidFill>
              <a:srgbClr val="5070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3743908" y="5913276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62000" y="5029200"/>
            <a:ext cx="4104456" cy="1477328"/>
            <a:chOff x="4499992" y="4941168"/>
            <a:chExt cx="4104456" cy="1477328"/>
          </a:xfrm>
        </p:grpSpPr>
        <p:sp>
          <p:nvSpPr>
            <p:cNvPr id="11" name="TextBox 10"/>
            <p:cNvSpPr txBox="1"/>
            <p:nvPr/>
          </p:nvSpPr>
          <p:spPr>
            <a:xfrm>
              <a:off x="4499992" y="4941168"/>
              <a:ext cx="410445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buNone/>
              </a:pPr>
              <a:r>
                <a:rPr lang="en-US" dirty="0" smtClean="0"/>
                <a:t>if </a:t>
              </a:r>
              <a:r>
                <a:rPr lang="en-US" i="1" dirty="0" smtClean="0"/>
                <a:t>f</a:t>
              </a:r>
              <a:r>
                <a:rPr lang="en-US" dirty="0" smtClean="0"/>
                <a:t> is correctly predict </a:t>
              </a:r>
              <a:r>
                <a:rPr lang="en-US" i="1" dirty="0" smtClean="0"/>
                <a:t>x</a:t>
              </a:r>
            </a:p>
            <a:p>
              <a:pPr lvl="1">
                <a:buNone/>
              </a:pPr>
              <a:r>
                <a:rPr lang="en-US" dirty="0" smtClean="0"/>
                <a:t>Then </a:t>
              </a:r>
              <a:r>
                <a:rPr lang="en-US" i="1" dirty="0" smtClean="0"/>
                <a:t>|f(x)|     </a:t>
              </a:r>
              <a:r>
                <a:rPr lang="en-US" dirty="0" smtClean="0"/>
                <a:t>uncertainty </a:t>
              </a:r>
            </a:p>
            <a:p>
              <a:pPr lvl="1">
                <a:buNone/>
              </a:pPr>
              <a:r>
                <a:rPr lang="en-US" dirty="0" smtClean="0"/>
                <a:t>If </a:t>
              </a:r>
              <a:r>
                <a:rPr lang="en-US" i="1" dirty="0" smtClean="0"/>
                <a:t>f </a:t>
              </a:r>
              <a:r>
                <a:rPr lang="en-US" dirty="0" smtClean="0"/>
                <a:t>does not correctly predict</a:t>
              </a:r>
              <a:r>
                <a:rPr lang="en-US" i="1" dirty="0" smtClean="0"/>
                <a:t> x </a:t>
              </a:r>
            </a:p>
            <a:p>
              <a:pPr lvl="1">
                <a:buNone/>
              </a:pPr>
              <a:r>
                <a:rPr lang="en-US" dirty="0" smtClean="0"/>
                <a:t>Then </a:t>
              </a:r>
              <a:r>
                <a:rPr lang="en-US" i="1" dirty="0" smtClean="0"/>
                <a:t>|f(x)|     </a:t>
              </a:r>
              <a:r>
                <a:rPr lang="en-US" dirty="0" smtClean="0"/>
                <a:t>uncertainty </a:t>
              </a:r>
            </a:p>
            <a:p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156176" y="5229200"/>
              <a:ext cx="1440160" cy="792088"/>
              <a:chOff x="6156176" y="5229200"/>
              <a:chExt cx="1440160" cy="792088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rot="16200000" flipH="1">
                <a:off x="6120172" y="5337212"/>
                <a:ext cx="216024" cy="144016"/>
              </a:xfrm>
              <a:prstGeom prst="straightConnector1">
                <a:avLst/>
              </a:prstGeom>
              <a:ln>
                <a:solidFill>
                  <a:srgbClr val="50709B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 flipH="1" flipV="1">
                <a:off x="7416316" y="5265204"/>
                <a:ext cx="216024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 flipH="1" flipV="1">
                <a:off x="6120172" y="5841268"/>
                <a:ext cx="216024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framework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provide a good probability estimation</a:t>
            </a:r>
          </a:p>
          <a:p>
            <a:pPr lvl="1"/>
            <a:r>
              <a:rPr lang="en-US" dirty="0" smtClean="0"/>
              <a:t>Intractable to directly compute the expected loss function </a:t>
            </a:r>
          </a:p>
          <a:p>
            <a:pPr lvl="2"/>
            <a:r>
              <a:rPr lang="en-US" dirty="0" smtClean="0"/>
              <a:t>Limited training data </a:t>
            </a:r>
          </a:p>
          <a:p>
            <a:pPr lvl="2"/>
            <a:r>
              <a:rPr lang="en-US" dirty="0" smtClean="0"/>
              <a:t>Large number of possible label vectors</a:t>
            </a:r>
          </a:p>
          <a:p>
            <a:pPr lvl="1"/>
            <a:r>
              <a:rPr lang="en-US" dirty="0" smtClean="0"/>
              <a:t>Approximate by the loss function with the largest conditional probability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70270"/>
            <a:ext cx="7474024" cy="131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021288"/>
            <a:ext cx="409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621166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dirty="0" smtClean="0"/>
              <a:t>Label vector with the largest conditional probability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framework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provide a good probability estimation</a:t>
            </a:r>
          </a:p>
          <a:p>
            <a:pPr lvl="1"/>
            <a:r>
              <a:rPr lang="en-US" dirty="0" smtClean="0"/>
              <a:t>Predicting approach to address this problem</a:t>
            </a:r>
          </a:p>
          <a:p>
            <a:pPr lvl="2"/>
            <a:r>
              <a:rPr lang="en-US" dirty="0" smtClean="0"/>
              <a:t>Try to decide the possible label number for each data</a:t>
            </a:r>
          </a:p>
          <a:p>
            <a:pPr lvl="2"/>
            <a:r>
              <a:rPr lang="en-US" dirty="0" smtClean="0"/>
              <a:t>Determine the final labels based on the results of the probability on each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framework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How to provide a good probability estimation</a:t>
            </a:r>
          </a:p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5576" y="2204864"/>
            <a:ext cx="3240360" cy="1477328"/>
          </a:xfrm>
          <a:prstGeom prst="rect">
            <a:avLst/>
          </a:prstGeom>
          <a:ln>
            <a:solidFill>
              <a:srgbClr val="5070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Assign probability output for each class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3024336" cy="74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6056" y="2204864"/>
            <a:ext cx="3240360" cy="1477328"/>
          </a:xfrm>
          <a:prstGeom prst="rect">
            <a:avLst/>
          </a:prstGeom>
          <a:ln>
            <a:solidFill>
              <a:srgbClr val="5070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each x, sort them in decreasing order and normalize the classification probabilities, make the sum = 1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4365104"/>
            <a:ext cx="3384376" cy="923330"/>
          </a:xfrm>
          <a:prstGeom prst="rect">
            <a:avLst/>
          </a:prstGeom>
          <a:ln>
            <a:solidFill>
              <a:srgbClr val="5070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Train logistic regression classifier</a:t>
            </a:r>
          </a:p>
          <a:p>
            <a:r>
              <a:rPr lang="en-US" dirty="0" smtClean="0"/>
              <a:t>Features:</a:t>
            </a:r>
          </a:p>
          <a:p>
            <a:r>
              <a:rPr lang="en-US" dirty="0" smtClean="0"/>
              <a:t>Label: the true label number of x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941168"/>
            <a:ext cx="2088232" cy="3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55576" y="4365104"/>
            <a:ext cx="3240360" cy="923330"/>
          </a:xfrm>
          <a:prstGeom prst="rect">
            <a:avLst/>
          </a:prstGeom>
          <a:ln>
            <a:solidFill>
              <a:srgbClr val="5070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each unlabeled data, predict the probabilities of having different number of labels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5661248"/>
            <a:ext cx="5040560" cy="923330"/>
          </a:xfrm>
          <a:prstGeom prst="rect">
            <a:avLst/>
          </a:prstGeom>
          <a:ln>
            <a:solidFill>
              <a:srgbClr val="5070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the label number with the largest probability is j, then </a:t>
            </a:r>
          </a:p>
          <a:p>
            <a:endParaRPr lang="en-US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021288"/>
            <a:ext cx="4402832" cy="48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4355976" y="2780928"/>
            <a:ext cx="432048" cy="504056"/>
          </a:xfrm>
          <a:prstGeom prst="rightArrow">
            <a:avLst/>
          </a:prstGeom>
          <a:solidFill>
            <a:srgbClr val="6B93C8"/>
          </a:solidFill>
          <a:ln>
            <a:solidFill>
              <a:srgbClr val="5070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444208" y="3789040"/>
            <a:ext cx="432048" cy="432048"/>
          </a:xfrm>
          <a:prstGeom prst="downArrow">
            <a:avLst/>
          </a:prstGeom>
          <a:solidFill>
            <a:srgbClr val="6B93C8"/>
          </a:solidFill>
          <a:ln>
            <a:solidFill>
              <a:srgbClr val="5070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4283968" y="4581128"/>
            <a:ext cx="432048" cy="432048"/>
          </a:xfrm>
          <a:prstGeom prst="leftArrow">
            <a:avLst/>
          </a:prstGeom>
          <a:solidFill>
            <a:srgbClr val="6B93C8"/>
          </a:solidFill>
          <a:ln>
            <a:solidFill>
              <a:srgbClr val="5070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 rot="5400000">
            <a:off x="2159732" y="5481228"/>
            <a:ext cx="792088" cy="864096"/>
          </a:xfrm>
          <a:prstGeom prst="bentUpArrow">
            <a:avLst/>
          </a:prstGeom>
          <a:solidFill>
            <a:srgbClr val="6B93C8"/>
          </a:solidFill>
          <a:ln>
            <a:solidFill>
              <a:srgbClr val="5070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set used </a:t>
            </a:r>
          </a:p>
          <a:p>
            <a:pPr lvl="1"/>
            <a:r>
              <a:rPr lang="en-US" smtClean="0"/>
              <a:t>RCV1-V2 text data set [ D. D. Lewis 04]</a:t>
            </a:r>
          </a:p>
          <a:p>
            <a:pPr lvl="2"/>
            <a:r>
              <a:rPr lang="en-US" smtClean="0"/>
              <a:t>Contained 3 000 documents falling into 101 categories</a:t>
            </a:r>
          </a:p>
          <a:p>
            <a:pPr lvl="1"/>
            <a:r>
              <a:rPr lang="en-US" smtClean="0"/>
              <a:t>Yahoo webpage's collection through hyperlinks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3810000"/>
          <a:ext cx="6912768" cy="28803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8684"/>
                <a:gridCol w="1176642"/>
                <a:gridCol w="1250181"/>
                <a:gridCol w="1397261"/>
              </a:tblGrid>
              <a:tr h="411474">
                <a:tc>
                  <a:txBody>
                    <a:bodyPr/>
                    <a:lstStyle/>
                    <a:p>
                      <a:r>
                        <a:rPr lang="en-US" dirty="0" smtClean="0"/>
                        <a:t>Data set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Instance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Feature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Label </a:t>
                      </a:r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en-US" dirty="0" smtClean="0"/>
                        <a:t>Arts &amp; Humanities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47 236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&amp; Economy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3 711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23 146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Computers</a:t>
                      </a:r>
                      <a:r>
                        <a:rPr lang="en-US" baseline="0" dirty="0" smtClean="0"/>
                        <a:t> &amp; Internet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5 709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21 924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6 269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34 096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en-US" dirty="0" smtClean="0"/>
                        <a:t>Entertainment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6 355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4 556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30 605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Comparing methods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438400"/>
          <a:ext cx="7992888" cy="3932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3611"/>
                <a:gridCol w="5349277"/>
              </a:tblGrid>
              <a:tr h="754534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685626">
                <a:tc>
                  <a:txBody>
                    <a:bodyPr/>
                    <a:lstStyle/>
                    <a:p>
                      <a:r>
                        <a:rPr lang="en-US" dirty="0" smtClean="0"/>
                        <a:t>MMC ( Maximum</a:t>
                      </a:r>
                      <a:r>
                        <a:rPr lang="en-US" baseline="0" dirty="0" smtClean="0"/>
                        <a:t> loss reduction with Maximal confidence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sample selections strategy proposed in this paper</a:t>
                      </a:r>
                      <a:endParaRPr lang="en-US" dirty="0"/>
                    </a:p>
                  </a:txBody>
                  <a:tcPr/>
                </a:tc>
              </a:tr>
              <a:tr h="754534">
                <a:tc>
                  <a:txBody>
                    <a:bodyPr/>
                    <a:lstStyle/>
                    <a:p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The strategy is to randomly select</a:t>
                      </a:r>
                      <a:r>
                        <a:rPr lang="en-US" baseline="0" dirty="0" smtClean="0"/>
                        <a:t> data examples from the unlabeled pool</a:t>
                      </a:r>
                      <a:endParaRPr lang="en-US" dirty="0"/>
                    </a:p>
                  </a:txBody>
                  <a:tcPr/>
                </a:tc>
              </a:tr>
              <a:tr h="754534">
                <a:tc>
                  <a:txBody>
                    <a:bodyPr/>
                    <a:lstStyle/>
                    <a:p>
                      <a:r>
                        <a:rPr lang="en-US" dirty="0" smtClean="0"/>
                        <a:t>Mean  Max Loss (MML)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are</a:t>
                      </a:r>
                      <a:r>
                        <a:rPr lang="en-US" baseline="0" dirty="0" smtClean="0"/>
                        <a:t> the predicted</a:t>
                      </a:r>
                    </a:p>
                    <a:p>
                      <a:r>
                        <a:rPr lang="en-US" baseline="0" dirty="0" smtClean="0"/>
                        <a:t>                                                   labels </a:t>
                      </a:r>
                      <a:endParaRPr lang="en-US" dirty="0"/>
                    </a:p>
                  </a:txBody>
                  <a:tcPr/>
                </a:tc>
              </a:tr>
              <a:tr h="754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Bin</a:t>
                      </a:r>
                      <a:r>
                        <a:rPr lang="en-US" baseline="0" dirty="0" err="1" smtClean="0"/>
                        <a:t>Min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638800"/>
            <a:ext cx="3024336" cy="7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914528"/>
            <a:ext cx="23423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Compare the labeling methods</a:t>
            </a:r>
          </a:p>
          <a:p>
            <a:pPr lvl="1"/>
            <a:r>
              <a:rPr lang="en-US" smtClean="0"/>
              <a:t>The proposed method</a:t>
            </a:r>
          </a:p>
          <a:p>
            <a:pPr lvl="1"/>
            <a:r>
              <a:rPr lang="en-US" smtClean="0"/>
              <a:t>Scut [D.D. Lewis 04]</a:t>
            </a:r>
          </a:p>
          <a:p>
            <a:pPr lvl="2"/>
            <a:r>
              <a:rPr lang="en-US" smtClean="0"/>
              <a:t>Tune threshold for each class</a:t>
            </a:r>
          </a:p>
          <a:p>
            <a:pPr lvl="1"/>
            <a:r>
              <a:rPr lang="en-US" smtClean="0"/>
              <a:t>Scut (threshold =0)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0"/>
            <a:ext cx="4392488" cy="364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Optimization framework</a:t>
            </a:r>
          </a:p>
          <a:p>
            <a:r>
              <a:rPr lang="en-US" dirty="0" smtClean="0"/>
              <a:t>Experiment </a:t>
            </a:r>
          </a:p>
          <a:p>
            <a:r>
              <a:rPr lang="en-US" dirty="0" smtClean="0"/>
              <a:t>Results </a:t>
            </a:r>
          </a:p>
          <a:p>
            <a:r>
              <a:rPr lang="en-US" dirty="0" smtClean="0"/>
              <a:t>Summary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703" y="2348880"/>
            <a:ext cx="475129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Initial set: 500 examples</a:t>
            </a:r>
          </a:p>
          <a:p>
            <a:r>
              <a:rPr lang="en-US" smtClean="0"/>
              <a:t>50 iteration, S = 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45343"/>
            <a:ext cx="5076056" cy="391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Vary the size of initial labeled set  50 iterations s=20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53463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 the sampling size per rum: initial labeled set: 500 examples</a:t>
            </a:r>
          </a:p>
          <a:p>
            <a:r>
              <a:rPr lang="en-US" dirty="0" smtClean="0"/>
              <a:t>Stop after adding 1 000 labeled data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08424"/>
            <a:ext cx="4230158" cy="334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4954"/>
            <a:ext cx="4139952" cy="320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11555"/>
            <a:ext cx="3919977" cy="304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511" y="1802160"/>
            <a:ext cx="490048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177281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labeled set: 500 examples</a:t>
            </a:r>
          </a:p>
          <a:p>
            <a:r>
              <a:rPr lang="en-US" sz="2400" dirty="0" smtClean="0"/>
              <a:t>Iterations: 50         s=50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Multi-Label Active Learning for Text Classification </a:t>
            </a:r>
          </a:p>
          <a:p>
            <a:pPr lvl="1"/>
            <a:r>
              <a:rPr lang="en-US" smtClean="0"/>
              <a:t>Important to reduce human labeling effort</a:t>
            </a:r>
          </a:p>
          <a:p>
            <a:pPr lvl="1"/>
            <a:r>
              <a:rPr lang="en-US" smtClean="0"/>
              <a:t>Challenging tast</a:t>
            </a:r>
          </a:p>
          <a:p>
            <a:r>
              <a:rPr lang="en-US" smtClean="0"/>
              <a:t>SVM-based Multi-Label Active learning </a:t>
            </a:r>
          </a:p>
          <a:p>
            <a:pPr lvl="1"/>
            <a:r>
              <a:rPr lang="en-US" smtClean="0"/>
              <a:t> Optimize loss reduction rate based on SVM version space </a:t>
            </a:r>
          </a:p>
          <a:p>
            <a:pPr lvl="1"/>
            <a:r>
              <a:rPr lang="en-US" smtClean="0"/>
              <a:t>Effective label prediction method</a:t>
            </a:r>
          </a:p>
          <a:p>
            <a:r>
              <a:rPr lang="en-US" smtClean="0"/>
              <a:t>From  the results</a:t>
            </a:r>
          </a:p>
          <a:p>
            <a:pPr lvl="1"/>
            <a:r>
              <a:rPr lang="en-US" smtClean="0"/>
              <a:t>Successfully reduce labeling effort on the real world datasets and its better than other  methods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you for listening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data has become a major information source in our daily life</a:t>
            </a:r>
          </a:p>
          <a:p>
            <a:r>
              <a:rPr lang="en-US" dirty="0" smtClean="0"/>
              <a:t>Text classification to better organize text data like</a:t>
            </a:r>
          </a:p>
          <a:p>
            <a:pPr lvl="1"/>
            <a:r>
              <a:rPr lang="en-US" dirty="0" smtClean="0"/>
              <a:t>Document filtering </a:t>
            </a:r>
          </a:p>
          <a:p>
            <a:pPr lvl="1"/>
            <a:r>
              <a:rPr lang="en-US" dirty="0" smtClean="0"/>
              <a:t>Email classification</a:t>
            </a:r>
          </a:p>
          <a:p>
            <a:pPr lvl="1"/>
            <a:r>
              <a:rPr lang="en-US" dirty="0" smtClean="0"/>
              <a:t>Web search</a:t>
            </a:r>
          </a:p>
          <a:p>
            <a:r>
              <a:rPr lang="en-US" dirty="0" smtClean="0"/>
              <a:t>Text classification tasks are multi-labeled</a:t>
            </a:r>
          </a:p>
          <a:p>
            <a:pPr lvl="1"/>
            <a:r>
              <a:rPr lang="en-US" dirty="0" smtClean="0"/>
              <a:t>Each document can belong to more than one category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29" t="17177" r="3910" b="6203"/>
          <a:stretch>
            <a:fillRect/>
          </a:stretch>
        </p:blipFill>
        <p:spPr bwMode="auto">
          <a:xfrm>
            <a:off x="3200400" y="2590800"/>
            <a:ext cx="517416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75656" y="2564904"/>
            <a:ext cx="3401144" cy="2385556"/>
            <a:chOff x="1475656" y="2564904"/>
            <a:chExt cx="3401144" cy="2385556"/>
          </a:xfrm>
        </p:grpSpPr>
        <p:sp>
          <p:nvSpPr>
            <p:cNvPr id="5" name="TextBox 4"/>
            <p:cNvSpPr txBox="1"/>
            <p:nvPr/>
          </p:nvSpPr>
          <p:spPr>
            <a:xfrm>
              <a:off x="1475656" y="2564904"/>
              <a:ext cx="1512168" cy="369332"/>
            </a:xfrm>
            <a:prstGeom prst="rect">
              <a:avLst/>
            </a:prstGeom>
            <a:solidFill>
              <a:srgbClr val="6B93C8"/>
            </a:solidFill>
            <a:ln>
              <a:solidFill>
                <a:srgbClr val="507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World news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5656" y="3573016"/>
              <a:ext cx="1512168" cy="369332"/>
            </a:xfrm>
            <a:prstGeom prst="rect">
              <a:avLst/>
            </a:prstGeom>
            <a:solidFill>
              <a:srgbClr val="6B93C8"/>
            </a:solidFill>
            <a:ln>
              <a:solidFill>
                <a:srgbClr val="507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Politics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6" y="4581128"/>
              <a:ext cx="1512168" cy="369332"/>
            </a:xfrm>
            <a:prstGeom prst="rect">
              <a:avLst/>
            </a:prstGeom>
            <a:solidFill>
              <a:srgbClr val="6B93C8"/>
            </a:solidFill>
            <a:ln>
              <a:solidFill>
                <a:srgbClr val="507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Education 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endCxn id="5" idx="3"/>
            </p:cNvCxnSpPr>
            <p:nvPr/>
          </p:nvCxnSpPr>
          <p:spPr>
            <a:xfrm rot="10800000">
              <a:off x="2987824" y="2749570"/>
              <a:ext cx="1888976" cy="1060430"/>
            </a:xfrm>
            <a:prstGeom prst="straightConnector1">
              <a:avLst/>
            </a:prstGeom>
            <a:ln>
              <a:solidFill>
                <a:srgbClr val="50709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6" idx="3"/>
            </p:cNvCxnSpPr>
            <p:nvPr/>
          </p:nvCxnSpPr>
          <p:spPr>
            <a:xfrm rot="10800000">
              <a:off x="2987824" y="3757682"/>
              <a:ext cx="1888976" cy="52318"/>
            </a:xfrm>
            <a:prstGeom prst="straightConnector1">
              <a:avLst/>
            </a:prstGeom>
            <a:ln>
              <a:solidFill>
                <a:srgbClr val="50709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2971800" y="3810000"/>
              <a:ext cx="1905000" cy="976754"/>
            </a:xfrm>
            <a:prstGeom prst="straightConnector1">
              <a:avLst/>
            </a:prstGeom>
            <a:ln>
              <a:solidFill>
                <a:srgbClr val="50709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57200" y="1828800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3516868"/>
            <a:ext cx="10801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Category </a:t>
            </a:r>
            <a:endParaRPr lang="en-US" dirty="0"/>
          </a:p>
        </p:txBody>
      </p:sp>
      <p:sp>
        <p:nvSpPr>
          <p:cNvPr id="28" name="Left Brace 27"/>
          <p:cNvSpPr/>
          <p:nvPr/>
        </p:nvSpPr>
        <p:spPr>
          <a:xfrm>
            <a:off x="1219200" y="2438400"/>
            <a:ext cx="228600" cy="2590800"/>
          </a:xfrm>
          <a:prstGeom prst="leftBrace">
            <a:avLst>
              <a:gd name="adj1" fmla="val 67123"/>
              <a:gd name="adj2" fmla="val 47928"/>
            </a:avLst>
          </a:prstGeom>
          <a:ln>
            <a:solidFill>
              <a:srgbClr val="507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Supervised learning </a:t>
            </a:r>
          </a:p>
          <a:p>
            <a:pPr lvl="1"/>
            <a:r>
              <a:rPr lang="en-US" dirty="0" smtClean="0"/>
              <a:t>Trained on randomly labeled data</a:t>
            </a:r>
          </a:p>
          <a:p>
            <a:pPr lvl="1"/>
            <a:r>
              <a:rPr lang="en-US" dirty="0" smtClean="0"/>
              <a:t>Requires </a:t>
            </a:r>
          </a:p>
          <a:p>
            <a:pPr lvl="2"/>
            <a:r>
              <a:rPr lang="en-US" dirty="0" smtClean="0"/>
              <a:t>Sufficient amount of labeled data</a:t>
            </a:r>
          </a:p>
          <a:p>
            <a:pPr lvl="1"/>
            <a:r>
              <a:rPr lang="en-US" dirty="0" smtClean="0"/>
              <a:t>Labeling </a:t>
            </a:r>
          </a:p>
          <a:p>
            <a:pPr lvl="2"/>
            <a:r>
              <a:rPr lang="en-US" dirty="0" smtClean="0"/>
              <a:t>Time consuming </a:t>
            </a:r>
          </a:p>
          <a:p>
            <a:pPr lvl="2"/>
            <a:r>
              <a:rPr lang="en-US" dirty="0" smtClean="0"/>
              <a:t>Expensive process done by domain expects</a:t>
            </a:r>
          </a:p>
          <a:p>
            <a:r>
              <a:rPr lang="en-US" dirty="0" smtClean="0"/>
              <a:t>Active learning</a:t>
            </a:r>
          </a:p>
          <a:p>
            <a:pPr lvl="1"/>
            <a:r>
              <a:rPr lang="en-US" dirty="0" smtClean="0"/>
              <a:t>Reduce labeling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/>
          <a:lstStyle/>
          <a:p>
            <a:r>
              <a:rPr lang="en-US" dirty="0" smtClean="0"/>
              <a:t>How does an active learner works?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83568" y="2780928"/>
            <a:ext cx="8208912" cy="3528392"/>
            <a:chOff x="683568" y="2780928"/>
            <a:chExt cx="8208912" cy="3528392"/>
          </a:xfrm>
        </p:grpSpPr>
        <p:sp>
          <p:nvSpPr>
            <p:cNvPr id="45" name="Cloud Callout 44"/>
            <p:cNvSpPr/>
            <p:nvPr/>
          </p:nvSpPr>
          <p:spPr>
            <a:xfrm>
              <a:off x="7236296" y="5373216"/>
              <a:ext cx="1656184" cy="936104"/>
            </a:xfrm>
            <a:prstGeom prst="cloudCallout">
              <a:avLst>
                <a:gd name="adj1" fmla="val -71023"/>
                <a:gd name="adj2" fmla="val -28507"/>
              </a:avLst>
            </a:prstGeom>
            <a:solidFill>
              <a:srgbClr val="6B93C8"/>
            </a:solidFill>
            <a:ln>
              <a:solidFill>
                <a:srgbClr val="50709B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203848" y="5229200"/>
              <a:ext cx="1656184" cy="1008112"/>
            </a:xfrm>
            <a:prstGeom prst="roundRect">
              <a:avLst/>
            </a:prstGeom>
            <a:ln>
              <a:solidFill>
                <a:srgbClr val="50709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Augment the labeled set D</a:t>
              </a:r>
              <a:r>
                <a:rPr lang="en-US" sz="1100" dirty="0" smtClean="0"/>
                <a:t>l</a:t>
              </a:r>
              <a:endParaRPr lang="en-US" sz="11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83568" y="2780928"/>
              <a:ext cx="2232248" cy="34563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87624" y="292494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 Pool</a:t>
              </a:r>
              <a:endParaRPr lang="en-US" dirty="0"/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3501008"/>
              <a:ext cx="3967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4581128"/>
              <a:ext cx="432048" cy="388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/>
            <p:nvPr/>
          </p:nvGrpSpPr>
          <p:grpSpPr>
            <a:xfrm>
              <a:off x="1259632" y="4653136"/>
              <a:ext cx="1440160" cy="1296144"/>
              <a:chOff x="1115616" y="4221088"/>
              <a:chExt cx="1659632" cy="1875656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115616" y="4221088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268016" y="4373488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420416" y="4525888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572816" y="4678288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725216" y="4830688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877616" y="4983088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030016" y="5135488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182416" y="5287888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334816" y="5440288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487216" y="5592688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403648" y="3573016"/>
              <a:ext cx="720080" cy="720080"/>
              <a:chOff x="1475656" y="2636912"/>
              <a:chExt cx="745232" cy="961256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475656" y="2636912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628056" y="2789312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780456" y="2941712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932856" y="3094112"/>
                <a:ext cx="288032" cy="50405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3203848" y="3140968"/>
              <a:ext cx="1440160" cy="792088"/>
            </a:xfrm>
            <a:prstGeom prst="roundRect">
              <a:avLst/>
            </a:prstGeom>
            <a:ln>
              <a:solidFill>
                <a:srgbClr val="50709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Train </a:t>
              </a:r>
            </a:p>
            <a:p>
              <a:pPr algn="ctr"/>
              <a:r>
                <a:rPr lang="en-US" dirty="0" smtClean="0"/>
                <a:t>classifier</a:t>
              </a:r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452320" y="3501008"/>
              <a:ext cx="1296144" cy="864096"/>
            </a:xfrm>
            <a:prstGeom prst="roundRect">
              <a:avLst/>
            </a:prstGeom>
            <a:solidFill>
              <a:srgbClr val="6B93C8"/>
            </a:solidFill>
            <a:ln>
              <a:solidFill>
                <a:srgbClr val="507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Selection strategy </a:t>
              </a:r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436096" y="5229200"/>
              <a:ext cx="1512168" cy="1008112"/>
            </a:xfrm>
            <a:prstGeom prst="roundRect">
              <a:avLst/>
            </a:prstGeom>
            <a:ln>
              <a:solidFill>
                <a:srgbClr val="50709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Query for true labels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52320" y="5589240"/>
              <a:ext cx="288032" cy="432048"/>
            </a:xfrm>
            <a:prstGeom prst="roundRect">
              <a:avLst/>
            </a:prstGeom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244408" y="5589240"/>
              <a:ext cx="288032" cy="432048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7812360" y="5805264"/>
              <a:ext cx="288032" cy="1588"/>
            </a:xfrm>
            <a:prstGeom prst="straightConnector1">
              <a:avLst/>
            </a:prstGeom>
            <a:ln w="25400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2" name="Right Arrow 41"/>
            <p:cNvSpPr/>
            <p:nvPr/>
          </p:nvSpPr>
          <p:spPr>
            <a:xfrm>
              <a:off x="4788024" y="3501008"/>
              <a:ext cx="288032" cy="288032"/>
            </a:xfrm>
            <a:prstGeom prst="rightArrow">
              <a:avLst/>
            </a:prstGeom>
            <a:solidFill>
              <a:srgbClr val="6B93C8">
                <a:alpha val="69000"/>
              </a:srgbClr>
            </a:solidFill>
            <a:ln>
              <a:solidFill>
                <a:srgbClr val="507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wn Arrow 50"/>
            <p:cNvSpPr/>
            <p:nvPr/>
          </p:nvSpPr>
          <p:spPr>
            <a:xfrm>
              <a:off x="5940152" y="4365104"/>
              <a:ext cx="288032" cy="288032"/>
            </a:xfrm>
            <a:prstGeom prst="downArrow">
              <a:avLst/>
            </a:prstGeom>
            <a:solidFill>
              <a:srgbClr val="6B93C8">
                <a:alpha val="69000"/>
              </a:srgbClr>
            </a:solidFill>
            <a:ln>
              <a:solidFill>
                <a:srgbClr val="507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Arrow 51"/>
            <p:cNvSpPr/>
            <p:nvPr/>
          </p:nvSpPr>
          <p:spPr>
            <a:xfrm>
              <a:off x="4932040" y="5445224"/>
              <a:ext cx="288032" cy="360040"/>
            </a:xfrm>
            <a:prstGeom prst="leftArrow">
              <a:avLst/>
            </a:prstGeom>
            <a:solidFill>
              <a:srgbClr val="6B93C8">
                <a:alpha val="69000"/>
              </a:srgbClr>
            </a:solidFill>
            <a:ln>
              <a:solidFill>
                <a:srgbClr val="507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Up Arrow 52"/>
            <p:cNvSpPr/>
            <p:nvPr/>
          </p:nvSpPr>
          <p:spPr>
            <a:xfrm>
              <a:off x="3779912" y="4365104"/>
              <a:ext cx="288032" cy="288032"/>
            </a:xfrm>
            <a:prstGeom prst="upArrow">
              <a:avLst/>
            </a:prstGeom>
            <a:solidFill>
              <a:srgbClr val="6B93C8">
                <a:alpha val="69000"/>
              </a:srgbClr>
            </a:solidFill>
            <a:ln>
              <a:solidFill>
                <a:srgbClr val="507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2195736" y="3501008"/>
              <a:ext cx="936104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2" idx="1"/>
              <a:endCxn id="31" idx="3"/>
            </p:cNvCxnSpPr>
            <p:nvPr/>
          </p:nvCxnSpPr>
          <p:spPr>
            <a:xfrm rot="10800000">
              <a:off x="6732240" y="3537012"/>
              <a:ext cx="720080" cy="396044"/>
            </a:xfrm>
            <a:prstGeom prst="straightConnector1">
              <a:avLst/>
            </a:prstGeom>
            <a:ln w="25400" cap="flat" cmpd="sng" algn="ctr">
              <a:solidFill>
                <a:srgbClr val="50709B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5292080" y="3140968"/>
              <a:ext cx="1440160" cy="792088"/>
            </a:xfrm>
            <a:prstGeom prst="roundRect">
              <a:avLst/>
            </a:prstGeom>
            <a:ln>
              <a:solidFill>
                <a:srgbClr val="50709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 an optimal set 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2000" dirty="0" err="1" smtClean="0"/>
              <a:t>cont’s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985"/>
            <a:ext cx="7931224" cy="1972815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for Multi-label Active Learning</a:t>
            </a:r>
          </a:p>
          <a:p>
            <a:pPr lvl="1"/>
            <a:r>
              <a:rPr lang="en-US" dirty="0" smtClean="0"/>
              <a:t>How to select the most informative multi-labeled data? </a:t>
            </a:r>
          </a:p>
          <a:p>
            <a:pPr lvl="1"/>
            <a:r>
              <a:rPr lang="en-US" dirty="0" smtClean="0"/>
              <a:t>Can we use single label selection strategy? </a:t>
            </a:r>
            <a:r>
              <a:rPr lang="en-US" b="1" dirty="0" smtClean="0">
                <a:solidFill>
                  <a:schemeClr val="accent1"/>
                </a:solidFill>
              </a:rPr>
              <a:t>NO</a:t>
            </a:r>
          </a:p>
          <a:p>
            <a:r>
              <a:rPr lang="en-US" dirty="0" smtClean="0"/>
              <a:t>Example: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514600" y="3962400"/>
            <a:ext cx="3435838" cy="2286000"/>
            <a:chOff x="2514600" y="3962400"/>
            <a:chExt cx="3435838" cy="2286000"/>
          </a:xfrm>
        </p:grpSpPr>
        <p:sp>
          <p:nvSpPr>
            <p:cNvPr id="41" name="Rounded Rectangle 40"/>
            <p:cNvSpPr/>
            <p:nvPr/>
          </p:nvSpPr>
          <p:spPr>
            <a:xfrm>
              <a:off x="3491879" y="5157192"/>
              <a:ext cx="822949" cy="108012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355975" y="4005064"/>
              <a:ext cx="792089" cy="108012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491879" y="4005064"/>
              <a:ext cx="822949" cy="108012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4355068"/>
              <a:ext cx="57606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x1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0" y="5486400"/>
              <a:ext cx="57606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x2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63888" y="4221088"/>
              <a:ext cx="576064" cy="369332"/>
            </a:xfrm>
            <a:prstGeom prst="rect">
              <a:avLst/>
            </a:prstGeom>
            <a:solidFill>
              <a:srgbClr val="6B93C8"/>
            </a:solidFill>
            <a:ln>
              <a:solidFill>
                <a:srgbClr val="507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0.8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63887" y="4581128"/>
              <a:ext cx="493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c1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63888" y="5301208"/>
              <a:ext cx="629614" cy="729372"/>
              <a:chOff x="2267744" y="4077072"/>
              <a:chExt cx="550912" cy="72937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267744" y="4077072"/>
                <a:ext cx="550912" cy="369332"/>
              </a:xfrm>
              <a:prstGeom prst="rect">
                <a:avLst/>
              </a:prstGeom>
              <a:solidFill>
                <a:srgbClr val="6B93C8"/>
              </a:solidFill>
              <a:ln>
                <a:solidFill>
                  <a:srgbClr val="5070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0.7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39752" y="443711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c1</a:t>
                </a:r>
                <a:endParaRPr lang="en-US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427983" y="5301208"/>
              <a:ext cx="600869" cy="729372"/>
              <a:chOff x="3059832" y="4077072"/>
              <a:chExt cx="525760" cy="72937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059832" y="4077072"/>
                <a:ext cx="525760" cy="369332"/>
              </a:xfrm>
              <a:prstGeom prst="rect">
                <a:avLst/>
              </a:prstGeom>
              <a:solidFill>
                <a:srgbClr val="6B93C8"/>
              </a:solidFill>
              <a:ln>
                <a:solidFill>
                  <a:srgbClr val="5070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0.1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59832" y="443711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c2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427983" y="4221088"/>
              <a:ext cx="658359" cy="720080"/>
              <a:chOff x="2843808" y="3068960"/>
              <a:chExt cx="576064" cy="72937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843808" y="3068960"/>
                <a:ext cx="576064" cy="369332"/>
              </a:xfrm>
              <a:prstGeom prst="rect">
                <a:avLst/>
              </a:prstGeom>
              <a:solidFill>
                <a:srgbClr val="6B93C8"/>
              </a:solidFill>
              <a:ln>
                <a:solidFill>
                  <a:srgbClr val="5070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43808" y="342900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c2</a:t>
                </a:r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292079" y="5301208"/>
              <a:ext cx="658359" cy="729372"/>
              <a:chOff x="3491880" y="4077072"/>
              <a:chExt cx="576064" cy="72937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491880" y="4077072"/>
                <a:ext cx="576064" cy="369332"/>
              </a:xfrm>
              <a:prstGeom prst="rect">
                <a:avLst/>
              </a:prstGeom>
              <a:solidFill>
                <a:srgbClr val="6B93C8"/>
              </a:solidFill>
              <a:ln>
                <a:solidFill>
                  <a:srgbClr val="5070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0.1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91880" y="443711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c3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292079" y="4221088"/>
              <a:ext cx="658359" cy="729372"/>
              <a:chOff x="3491880" y="3068960"/>
              <a:chExt cx="576064" cy="72937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91880" y="3068960"/>
                <a:ext cx="542528" cy="369332"/>
              </a:xfrm>
              <a:prstGeom prst="rect">
                <a:avLst/>
              </a:prstGeom>
              <a:solidFill>
                <a:srgbClr val="6B93C8"/>
              </a:solidFill>
              <a:ln>
                <a:solidFill>
                  <a:srgbClr val="5070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0.1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491880" y="342900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c3</a:t>
                </a:r>
                <a:endParaRPr lang="en-US" dirty="0"/>
              </a:p>
            </p:txBody>
          </p:sp>
        </p:grpSp>
        <p:sp>
          <p:nvSpPr>
            <p:cNvPr id="29" name="Left Brace 28"/>
            <p:cNvSpPr/>
            <p:nvPr/>
          </p:nvSpPr>
          <p:spPr>
            <a:xfrm>
              <a:off x="3124200" y="3962400"/>
              <a:ext cx="280393" cy="1143000"/>
            </a:xfrm>
            <a:prstGeom prst="leftBrace">
              <a:avLst>
                <a:gd name="adj1" fmla="val 47396"/>
                <a:gd name="adj2" fmla="val 50000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Left Brace 45"/>
            <p:cNvSpPr/>
            <p:nvPr/>
          </p:nvSpPr>
          <p:spPr>
            <a:xfrm>
              <a:off x="3124200" y="5105400"/>
              <a:ext cx="280393" cy="1143000"/>
            </a:xfrm>
            <a:prstGeom prst="leftBrace">
              <a:avLst>
                <a:gd name="adj1" fmla="val 47396"/>
                <a:gd name="adj2" fmla="val 50000"/>
              </a:avLst>
            </a:prstGeom>
            <a:ln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Optimization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Goal </a:t>
            </a:r>
          </a:p>
          <a:p>
            <a:pPr lvl="1"/>
            <a:r>
              <a:rPr lang="en-US" sz="2400" dirty="0" smtClean="0"/>
              <a:t>To label data which can help maximize the reduction of the expected loss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15616" y="3140968"/>
          <a:ext cx="6264696" cy="3600399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3132348"/>
                <a:gridCol w="3132348"/>
              </a:tblGrid>
              <a:tr h="427716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Symbol </a:t>
                      </a:r>
                      <a:endParaRPr lang="en-US" b="1" dirty="0"/>
                    </a:p>
                  </a:txBody>
                  <a:tcPr/>
                </a:tc>
              </a:tr>
              <a:tr h="46077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Input distribution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56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Training set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825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Prediction function given a training set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97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Predicted label set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56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Estimated loss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56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Unlabeled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or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15117"/>
          <a:stretch>
            <a:fillRect/>
          </a:stretch>
        </p:blipFill>
        <p:spPr bwMode="auto">
          <a:xfrm>
            <a:off x="4419600" y="3200400"/>
            <a:ext cx="1015868" cy="42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427856" cy="38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267200"/>
            <a:ext cx="792088" cy="58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978152"/>
            <a:ext cx="9721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562600"/>
            <a:ext cx="1008112" cy="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6100404"/>
            <a:ext cx="504056" cy="45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6085711"/>
            <a:ext cx="432048" cy="39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479425"/>
            <a:ext cx="8574088" cy="968375"/>
          </a:xfrm>
          <a:noFill/>
        </p:spPr>
        <p:txBody>
          <a:bodyPr/>
          <a:lstStyle/>
          <a:p>
            <a:r>
              <a:rPr lang="en-US" dirty="0" smtClean="0">
                <a:noFill/>
              </a:rPr>
              <a:t>Optimization</a:t>
            </a:r>
            <a:r>
              <a:rPr lang="en-US" dirty="0" smtClean="0"/>
              <a:t> framework </a:t>
            </a:r>
            <a:r>
              <a:rPr lang="en-US" sz="2400" dirty="0" err="1" smtClean="0"/>
              <a:t>cont’s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00600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717032"/>
            <a:ext cx="1584176" cy="34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5292080" y="5013176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504056" cy="4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229200"/>
            <a:ext cx="5040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1835696" y="3717032"/>
            <a:ext cx="4608512" cy="1800200"/>
            <a:chOff x="1547664" y="3356992"/>
            <a:chExt cx="5328592" cy="2088232"/>
          </a:xfrm>
        </p:grpSpPr>
        <p:sp>
          <p:nvSpPr>
            <p:cNvPr id="7" name="Rounded Rectangle 6"/>
            <p:cNvSpPr/>
            <p:nvPr/>
          </p:nvSpPr>
          <p:spPr>
            <a:xfrm>
              <a:off x="6012160" y="3356992"/>
              <a:ext cx="864096" cy="43204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47664" y="3429000"/>
              <a:ext cx="864096" cy="48389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47664" y="4074192"/>
              <a:ext cx="864096" cy="13710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12160" y="3993543"/>
              <a:ext cx="864096" cy="13710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59832" y="4719383"/>
              <a:ext cx="864096" cy="3225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44008" y="4719383"/>
              <a:ext cx="792088" cy="32259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555776" y="4869160"/>
              <a:ext cx="43204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067944" y="4869160"/>
              <a:ext cx="5040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733256"/>
            <a:ext cx="7632848" cy="92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248" y="1777425"/>
            <a:ext cx="360040" cy="38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76200" y="1489393"/>
            <a:ext cx="3343038" cy="1025207"/>
            <a:chOff x="76200" y="1489393"/>
            <a:chExt cx="3343038" cy="1025207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8208" y="1489393"/>
              <a:ext cx="288032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200" y="2137465"/>
              <a:ext cx="936104" cy="377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76200" y="1777425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If            belongs to class j</a:t>
              </a:r>
              <a:endParaRPr lang="en-US" dirty="0"/>
            </a:p>
          </p:txBody>
        </p:sp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12304" y="2137465"/>
              <a:ext cx="240693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40"/>
          <p:cNvGrpSpPr/>
          <p:nvPr/>
        </p:nvGrpSpPr>
        <p:grpSpPr>
          <a:xfrm>
            <a:off x="1828800" y="2438400"/>
            <a:ext cx="4687416" cy="1134616"/>
            <a:chOff x="1828800" y="2438400"/>
            <a:chExt cx="4687416" cy="1134616"/>
          </a:xfrm>
        </p:grpSpPr>
        <p:grpSp>
          <p:nvGrpSpPr>
            <p:cNvPr id="36" name="Group 35"/>
            <p:cNvGrpSpPr/>
            <p:nvPr/>
          </p:nvGrpSpPr>
          <p:grpSpPr>
            <a:xfrm>
              <a:off x="1907704" y="2636912"/>
              <a:ext cx="1728192" cy="720080"/>
              <a:chOff x="2411760" y="1844824"/>
              <a:chExt cx="1944216" cy="64807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411760" y="1844824"/>
                <a:ext cx="4032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en-US" sz="32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03848" y="1844824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en-US" sz="3200" dirty="0"/>
              </a:p>
            </p:txBody>
          </p:sp>
          <p:pic>
            <p:nvPicPr>
              <p:cNvPr id="25" name="Picture 24"/>
              <p:cNvPicPr/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91880" y="2060848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699792" y="2060848"/>
                <a:ext cx="684077" cy="43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p(x)</a:t>
                </a:r>
                <a:endParaRPr lang="en-US" dirty="0"/>
              </a:p>
            </p:txBody>
          </p:sp>
        </p:grpSp>
        <p:pic>
          <p:nvPicPr>
            <p:cNvPr id="28" name="Picture 27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35896" y="2564904"/>
              <a:ext cx="288032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Arrow Connector 38"/>
            <p:cNvCxnSpPr>
              <a:stCxn id="25" idx="0"/>
            </p:cNvCxnSpPr>
            <p:nvPr/>
          </p:nvCxnSpPr>
          <p:spPr>
            <a:xfrm rot="16200000" flipV="1">
              <a:off x="2892558" y="2517643"/>
              <a:ext cx="438539" cy="2800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Left Brace 8"/>
            <p:cNvSpPr/>
            <p:nvPr/>
          </p:nvSpPr>
          <p:spPr>
            <a:xfrm rot="5400000">
              <a:off x="3972880" y="1068896"/>
              <a:ext cx="360040" cy="4648200"/>
            </a:xfrm>
            <a:prstGeom prst="leftBrace">
              <a:avLst>
                <a:gd name="adj1" fmla="val 10955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3755</TotalTime>
  <Words>886</Words>
  <Application>Microsoft Office PowerPoint</Application>
  <PresentationFormat>On-screen Show (4:3)</PresentationFormat>
  <Paragraphs>233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Spectrum</vt:lpstr>
      <vt:lpstr>Effective Multi-Label Active Learning for Text Classification</vt:lpstr>
      <vt:lpstr>Preview </vt:lpstr>
      <vt:lpstr>Introduction </vt:lpstr>
      <vt:lpstr>Introduction cont’s</vt:lpstr>
      <vt:lpstr>Introduction cont’s</vt:lpstr>
      <vt:lpstr>Introduction cont’s</vt:lpstr>
      <vt:lpstr>Introduction cont’s</vt:lpstr>
      <vt:lpstr>Optimization framework</vt:lpstr>
      <vt:lpstr>Optimization framework cont’s</vt:lpstr>
      <vt:lpstr>Optimization framework cont’s</vt:lpstr>
      <vt:lpstr>Optimization framework cont’s</vt:lpstr>
      <vt:lpstr>Optimization framework cont’s</vt:lpstr>
      <vt:lpstr>Optimization framework cont’s</vt:lpstr>
      <vt:lpstr>Optimization framework cont’s</vt:lpstr>
      <vt:lpstr>Optimization framework cont’s</vt:lpstr>
      <vt:lpstr>Optimization framework cont’s</vt:lpstr>
      <vt:lpstr>Experiment </vt:lpstr>
      <vt:lpstr>Experiment cont’s</vt:lpstr>
      <vt:lpstr>Results cont’s</vt:lpstr>
      <vt:lpstr>Results cont’s</vt:lpstr>
      <vt:lpstr>Results cont’s</vt:lpstr>
      <vt:lpstr>Results cont’s</vt:lpstr>
      <vt:lpstr>Results cont’s</vt:lpstr>
      <vt:lpstr>Summary 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Multi-Label active Learning for Text Classification</dc:title>
  <dc:creator>Nonhlanhla</dc:creator>
  <cp:lastModifiedBy>Nonhlanhla</cp:lastModifiedBy>
  <cp:revision>179</cp:revision>
  <dcterms:created xsi:type="dcterms:W3CDTF">2010-08-15T13:22:11Z</dcterms:created>
  <dcterms:modified xsi:type="dcterms:W3CDTF">2010-08-31T23:58:50Z</dcterms:modified>
</cp:coreProperties>
</file>